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  <p:sldMasterId id="2147483693" r:id="rId2"/>
    <p:sldMasterId id="2147483662" r:id="rId3"/>
    <p:sldMasterId id="2147483681" r:id="rId4"/>
    <p:sldMasterId id="2147483683" r:id="rId5"/>
  </p:sldMasterIdLst>
  <p:notesMasterIdLst>
    <p:notesMasterId r:id="rId21"/>
  </p:notesMasterIdLst>
  <p:sldIdLst>
    <p:sldId id="261" r:id="rId6"/>
    <p:sldId id="407" r:id="rId7"/>
    <p:sldId id="408" r:id="rId8"/>
    <p:sldId id="409" r:id="rId9"/>
    <p:sldId id="410" r:id="rId10"/>
    <p:sldId id="411" r:id="rId11"/>
    <p:sldId id="413" r:id="rId12"/>
    <p:sldId id="414" r:id="rId13"/>
    <p:sldId id="415" r:id="rId14"/>
    <p:sldId id="416" r:id="rId15"/>
    <p:sldId id="418" r:id="rId16"/>
    <p:sldId id="417" r:id="rId17"/>
    <p:sldId id="419" r:id="rId18"/>
    <p:sldId id="412" r:id="rId19"/>
    <p:sldId id="264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2" autoAdjust="0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6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24C2-BD3D-B848-8ECA-2C648348E733}" type="datetimeFigureOut">
              <a:rPr lang="es-CO" smtClean="0"/>
              <a:t>22/08/2023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C5BF-8CE3-8B4B-9D5E-86E6BB3607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7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22/08/2023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31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22/08/2023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5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0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35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14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027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170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1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1" r:id="rId4"/>
    <p:sldLayoutId id="2147483692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4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5632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425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004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es.net/importar-modulos-en-python/" TargetMode="External"/><Relationship Id="rId2" Type="http://schemas.openxmlformats.org/officeDocument/2006/relationships/hyperlink" Target="https://www.freecodecamp.org/espanol/news/guia-de-funciones-de-python-con-ejemplo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gramarfacil.com/blog/arduino-blog/resistencia-pull-up-y-pull-dow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1FED-CFD3-314A-935E-0D9D389A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MICROCONTROLADORES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0A93CF5-6E51-487D-BC04-CDC4C8D341C1}"/>
              </a:ext>
            </a:extLst>
          </p:cNvPr>
          <p:cNvSpPr txBox="1">
            <a:spLocks/>
          </p:cNvSpPr>
          <p:nvPr/>
        </p:nvSpPr>
        <p:spPr>
          <a:xfrm>
            <a:off x="838200" y="4022888"/>
            <a:ext cx="10515600" cy="1828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2000" dirty="0"/>
              <a:t>Docente: </a:t>
            </a:r>
          </a:p>
          <a:p>
            <a:r>
              <a:rPr lang="es-CO" sz="2000" dirty="0" err="1"/>
              <a:t>Yomin</a:t>
            </a:r>
            <a:r>
              <a:rPr lang="es-CO" sz="2000" dirty="0"/>
              <a:t> Jaramillo Múnera</a:t>
            </a:r>
          </a:p>
          <a:p>
            <a:r>
              <a:rPr lang="es-CO" sz="2000" dirty="0"/>
              <a:t>Yominjaramillo2283@correo.itm.edu.co</a:t>
            </a:r>
          </a:p>
        </p:txBody>
      </p:sp>
    </p:spTree>
    <p:extLst>
      <p:ext uri="{BB962C8B-B14F-4D97-AF65-F5344CB8AC3E}">
        <p14:creationId xmlns:p14="http://schemas.microsoft.com/office/powerpoint/2010/main" val="386365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3B05B-8E0D-3D5A-6EF0-1135DC86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DE15C-19D4-F3DD-8B89-985F34DF2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576B83-6CA1-AC76-EE80-861D99A32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940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B029A-B949-4D91-BEA1-0E753096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C3756-4047-B29F-AA20-0A7FA7932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1424011"/>
          </a:xfrm>
        </p:spPr>
        <p:txBody>
          <a:bodyPr/>
          <a:lstStyle/>
          <a:p>
            <a:r>
              <a:rPr lang="es-CO" dirty="0"/>
              <a:t>EJERCICIO 1.</a:t>
            </a:r>
          </a:p>
          <a:p>
            <a:r>
              <a:rPr lang="es-CO" dirty="0"/>
              <a:t>Encender un led al correr el código.</a:t>
            </a:r>
          </a:p>
          <a:p>
            <a:r>
              <a:rPr lang="es-CO" dirty="0"/>
              <a:t>Apagar el Led al correrlo por segunda vez</a:t>
            </a:r>
          </a:p>
          <a:p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48CA31-830C-5DBE-9283-E7152B6C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56" y="3017287"/>
            <a:ext cx="5181600" cy="3851606"/>
          </a:xfrm>
        </p:spPr>
        <p:txBody>
          <a:bodyPr/>
          <a:lstStyle/>
          <a:p>
            <a:r>
              <a:rPr lang="es-CO" dirty="0"/>
              <a:t>EJERCICIO 2</a:t>
            </a:r>
          </a:p>
          <a:p>
            <a:r>
              <a:rPr lang="es-CO" dirty="0"/>
              <a:t>Encender y apagar un led cada segundo hasta que se interrumpa la ejecución por parte del usuario por medio del botón Stop del compilador.</a:t>
            </a:r>
          </a:p>
        </p:txBody>
      </p:sp>
    </p:spTree>
    <p:extLst>
      <p:ext uri="{BB962C8B-B14F-4D97-AF65-F5344CB8AC3E}">
        <p14:creationId xmlns:p14="http://schemas.microsoft.com/office/powerpoint/2010/main" val="76958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2B6650B-1D06-DA25-E526-B2D95569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99" y="1828800"/>
            <a:ext cx="5429250" cy="4114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7B4822-C006-ED8B-A0FB-9668503B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CB8F8-E681-7033-FE56-FDE86CEE0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873" y="1828800"/>
            <a:ext cx="5614589" cy="3665552"/>
          </a:xfrm>
        </p:spPr>
        <p:txBody>
          <a:bodyPr>
            <a:normAutofit fontScale="92500"/>
          </a:bodyPr>
          <a:lstStyle/>
          <a:p>
            <a:pPr algn="just"/>
            <a:endParaRPr lang="es-ES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595959"/>
                </a:solidFill>
                <a:latin typeface="Helvetica" panose="020B0604020202020204" pitchFamily="34" charset="0"/>
              </a:rPr>
              <a:t>E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stas resistencias establecen un estado lógico en un pin o entrada de un circuito lógico cuando se encuentra en estado reposo. Como bien indica su nombre la resistencia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pull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up establece un estado HIGH y las resistencias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pull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down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establecen un estado LOW cuando el pin se encuentra en reposo. Esto evita los falsos estados que se producen por el ruido generado por los circuitos electrónicos</a:t>
            </a:r>
            <a:endParaRPr lang="es-ES" dirty="0">
              <a:solidFill>
                <a:srgbClr val="595959"/>
              </a:solidFill>
              <a:latin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4583F3-8CA5-AC7D-D741-397B17A918FA}"/>
              </a:ext>
            </a:extLst>
          </p:cNvPr>
          <p:cNvSpPr txBox="1"/>
          <p:nvPr/>
        </p:nvSpPr>
        <p:spPr>
          <a:xfrm>
            <a:off x="843271" y="1256306"/>
            <a:ext cx="967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ENTRADAS- RESISTENCIAS PULL UP Y PULL DOWN</a:t>
            </a:r>
          </a:p>
        </p:txBody>
      </p:sp>
    </p:spTree>
    <p:extLst>
      <p:ext uri="{BB962C8B-B14F-4D97-AF65-F5344CB8AC3E}">
        <p14:creationId xmlns:p14="http://schemas.microsoft.com/office/powerpoint/2010/main" val="396808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C6865-9306-BF62-E925-8C417AD5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20887-8FE4-5312-918F-377709B9D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1775703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EJERCICIO 3:</a:t>
            </a:r>
          </a:p>
          <a:p>
            <a:r>
              <a:rPr lang="es-CO" dirty="0"/>
              <a:t>Hacer la conexión de una resistencia de 10k </a:t>
            </a:r>
            <a:r>
              <a:rPr lang="es-CO" dirty="0" err="1"/>
              <a:t>pull</a:t>
            </a:r>
            <a:r>
              <a:rPr lang="es-CO" dirty="0"/>
              <a:t> </a:t>
            </a:r>
            <a:r>
              <a:rPr lang="es-CO" dirty="0" err="1"/>
              <a:t>down</a:t>
            </a:r>
            <a:r>
              <a:rPr lang="es-CO" dirty="0"/>
              <a:t> para definir un pulsador de </a:t>
            </a:r>
            <a:r>
              <a:rPr lang="es-CO" dirty="0" err="1"/>
              <a:t>start</a:t>
            </a:r>
            <a:r>
              <a:rPr lang="es-CO" dirty="0"/>
              <a:t>.</a:t>
            </a:r>
          </a:p>
          <a:p>
            <a:r>
              <a:rPr lang="es-CO" dirty="0"/>
              <a:t>Encender un led mientras el pulsador este oprimido, y apagarlo cuando se deje de oprimir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EF3EBF-1235-44D6-7A1C-8209316A9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01329"/>
            <a:ext cx="5181600" cy="2075902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EJERCICIO 4:</a:t>
            </a:r>
          </a:p>
          <a:p>
            <a:r>
              <a:rPr lang="es-CO" dirty="0"/>
              <a:t>Poner a titilar un led cada 0.5 </a:t>
            </a:r>
            <a:r>
              <a:rPr lang="es-CO" dirty="0" err="1"/>
              <a:t>seg</a:t>
            </a:r>
            <a:r>
              <a:rPr lang="es-CO" dirty="0"/>
              <a:t> una vez se oprima el pulsador, </a:t>
            </a:r>
            <a:r>
              <a:rPr lang="es-CO" dirty="0" err="1"/>
              <a:t>asi</a:t>
            </a:r>
            <a:r>
              <a:rPr lang="es-CO" dirty="0"/>
              <a:t> se haya soltado el led debe mantenerse titilando.</a:t>
            </a:r>
          </a:p>
          <a:p>
            <a:r>
              <a:rPr lang="es-CO" dirty="0"/>
              <a:t>Cuando se vuelva a oprimir el pulsador se debe detener el titileo del mismo, hasta que se oprima nuevamente el botón.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2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7F042-EA67-F71B-BE65-4D45AEF1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4.Referencias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B40D65-B4DC-2581-21A7-3454C8849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5" y="1825626"/>
            <a:ext cx="10847771" cy="3851606"/>
          </a:xfrm>
        </p:spPr>
        <p:txBody>
          <a:bodyPr/>
          <a:lstStyle/>
          <a:p>
            <a:r>
              <a:rPr lang="es-CO" dirty="0"/>
              <a:t>FUNCIONES</a:t>
            </a:r>
          </a:p>
          <a:p>
            <a:r>
              <a:rPr lang="es-CO" dirty="0">
                <a:hlinkClick r:id="rId2"/>
              </a:rPr>
              <a:t>https://www.freecodecamp.org/espanol/news/guia-de-funciones-de-python-con-ejemplos/</a:t>
            </a:r>
            <a:endParaRPr lang="es-CO" dirty="0"/>
          </a:p>
          <a:p>
            <a:r>
              <a:rPr lang="es-CO" dirty="0"/>
              <a:t>BIBLIOTECAS/LIBRERIAS</a:t>
            </a:r>
          </a:p>
          <a:p>
            <a:r>
              <a:rPr lang="es-CO" dirty="0">
                <a:hlinkClick r:id="rId3"/>
              </a:rPr>
              <a:t>https://pythones.net/importar-modulos-en-python/</a:t>
            </a:r>
            <a:endParaRPr lang="es-CO" dirty="0"/>
          </a:p>
          <a:p>
            <a:r>
              <a:rPr lang="es-CO" dirty="0"/>
              <a:t>ESP32 </a:t>
            </a:r>
          </a:p>
          <a:p>
            <a:r>
              <a:rPr lang="es-CO" dirty="0">
                <a:hlinkClick r:id="rId4"/>
              </a:rPr>
              <a:t>https://programarfacil.com/blog/arduino-blog/resistencia-pull-up-y-pull-down/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849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3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C83E6-2EB5-36CE-DAB9-3732528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 Funciones</a:t>
            </a:r>
            <a:endParaRPr lang="es-CO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83BFBCA-9888-A834-6B4A-961EA8CE0912}"/>
              </a:ext>
            </a:extLst>
          </p:cNvPr>
          <p:cNvSpPr txBox="1">
            <a:spLocks/>
          </p:cNvSpPr>
          <p:nvPr/>
        </p:nvSpPr>
        <p:spPr>
          <a:xfrm>
            <a:off x="479480" y="1370964"/>
            <a:ext cx="6216742" cy="51515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595959"/>
                </a:solidFill>
              </a:rPr>
              <a:t>Las funciones son bloques de código reutilizables que nos permiten encapsular tareas específicas y ejecutarlas cuando las necesitemos. Estas funciones nos ayudan a organizar nuestro código de manera más eficiente y modular, ya que evitan la repetición de código y nos permiten dividir un problema en tareas más pequeñas y manejables. </a:t>
            </a:r>
          </a:p>
          <a:p>
            <a:pPr algn="just"/>
            <a:r>
              <a:rPr lang="es-ES" sz="2400" dirty="0">
                <a:solidFill>
                  <a:srgbClr val="595959"/>
                </a:solidFill>
              </a:rPr>
              <a:t>Otra ventaja de utilizar funciones es que nos permiten escribir código más modular, lo que facilita su mantenimiento y actualización. Si necesitamos cambiar o corregir una parte de nuestro programa, solo necesitamos modificar la función correspondiente sin afectar el resto del código.</a:t>
            </a:r>
          </a:p>
          <a:p>
            <a:pPr marL="76200" indent="0">
              <a:buNone/>
            </a:pPr>
            <a:endParaRPr lang="es-ES" sz="24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5E45A3-00CA-4D67-117C-F0FF640F7AEF}"/>
              </a:ext>
            </a:extLst>
          </p:cNvPr>
          <p:cNvSpPr txBox="1">
            <a:spLocks/>
          </p:cNvSpPr>
          <p:nvPr/>
        </p:nvSpPr>
        <p:spPr>
          <a:xfrm>
            <a:off x="11340601" y="6522538"/>
            <a:ext cx="471056" cy="309420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s-CO" smtClean="0"/>
              <a:pPr algn="r"/>
              <a:t>2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8B2E38-D8FC-2E2B-53DA-76DF9546C455}"/>
              </a:ext>
            </a:extLst>
          </p:cNvPr>
          <p:cNvSpPr txBox="1"/>
          <p:nvPr/>
        </p:nvSpPr>
        <p:spPr>
          <a:xfrm>
            <a:off x="7628238" y="1979973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595959"/>
                </a:solidFill>
              </a:rPr>
              <a:t>Algunas funciones propias de Python: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693D17-A5F0-4DD9-5778-C751EDFC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94" y="2349305"/>
            <a:ext cx="3106249" cy="11063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FE00EC-5F18-D9EA-622F-3D7978EC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295" y="3455640"/>
            <a:ext cx="2394392" cy="7981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9FFDEB-6A8A-D50C-6D8F-45124A640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95" y="4333374"/>
            <a:ext cx="2444270" cy="7981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987ADA-ECDA-E919-3CF9-3791278C7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94" y="5211107"/>
            <a:ext cx="2394392" cy="10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25B9-B6FA-2900-B103-15AB00E2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5DEE1B-2318-2F6B-81AB-8F32A6B548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595959"/>
                </a:solidFill>
              </a:rPr>
              <a:t>Si bien Python ya proporciona muchas funciones integradas como </a:t>
            </a:r>
            <a:r>
              <a:rPr lang="es-ES" dirty="0" err="1">
                <a:solidFill>
                  <a:srgbClr val="595959"/>
                </a:solidFill>
              </a:rPr>
              <a:t>print</a:t>
            </a:r>
            <a:r>
              <a:rPr lang="es-ES" dirty="0">
                <a:solidFill>
                  <a:srgbClr val="595959"/>
                </a:solidFill>
              </a:rPr>
              <a:t>() y </a:t>
            </a:r>
            <a:r>
              <a:rPr lang="es-ES" dirty="0" err="1">
                <a:solidFill>
                  <a:srgbClr val="595959"/>
                </a:solidFill>
              </a:rPr>
              <a:t>len</a:t>
            </a:r>
            <a:r>
              <a:rPr lang="es-ES" dirty="0">
                <a:solidFill>
                  <a:srgbClr val="595959"/>
                </a:solidFill>
              </a:rPr>
              <a:t>(), también puedes definir tus propias funciones para usar en tus proyectos.</a:t>
            </a:r>
          </a:p>
          <a:p>
            <a:pPr algn="just"/>
            <a:endParaRPr lang="es-ES" dirty="0">
              <a:solidFill>
                <a:srgbClr val="595959"/>
              </a:solidFill>
            </a:endParaRPr>
          </a:p>
          <a:p>
            <a:pPr algn="just"/>
            <a:r>
              <a:rPr lang="es-ES" dirty="0">
                <a:solidFill>
                  <a:srgbClr val="595959"/>
                </a:solidFill>
              </a:rPr>
              <a:t>Una de las grandes ventajas de usar funciones en tu código es que reduce el número total de líneas de código en tu proyecto.</a:t>
            </a:r>
            <a:endParaRPr lang="es-CO" dirty="0">
              <a:solidFill>
                <a:srgbClr val="595959"/>
              </a:solidFill>
            </a:endParaRPr>
          </a:p>
        </p:txBody>
      </p:sp>
      <p:pic>
        <p:nvPicPr>
          <p:cNvPr id="1027" name="Picture 3" descr="5 razones por las que deberías aprender a programar en Python en el 2021 -  Facialix">
            <a:extLst>
              <a:ext uri="{FF2B5EF4-FFF2-40B4-BE49-F238E27FC236}">
                <a16:creationId xmlns:a16="http://schemas.microsoft.com/office/drawing/2014/main" id="{CCD8CFAE-5BA5-4381-6C13-0D5D9D31E7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25" y="1982972"/>
            <a:ext cx="5181600" cy="28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9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2C27F-293E-4B7B-0A7C-78DFE7F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 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68A35-87EC-4CF7-16AE-83C034481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4812731" cy="3851606"/>
          </a:xfrm>
        </p:spPr>
        <p:txBody>
          <a:bodyPr>
            <a:normAutofit fontScale="85000" lnSpcReduction="20000"/>
          </a:bodyPr>
          <a:lstStyle/>
          <a:p>
            <a:r>
              <a:rPr lang="es-CO" dirty="0"/>
              <a:t>SÍNTAXIS</a:t>
            </a:r>
          </a:p>
          <a:p>
            <a:r>
              <a:rPr lang="es-ES" dirty="0"/>
              <a:t>Una definición de función tiene las siguientes características:</a:t>
            </a:r>
          </a:p>
          <a:p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La palabra clave </a:t>
            </a:r>
            <a:r>
              <a:rPr lang="es-ES" dirty="0" err="1"/>
              <a:t>def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 nombre de función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Paréntesis ’()’, y dentro de los paréntesis los parámetros de entrada, los cuales son opcionales 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Dos puntos ’:’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Algún bloque de código para ejecutar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Una sentencia de retorno (opcional)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D22B53-0E43-2D26-34D8-70BFD7ED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996" y="1786079"/>
            <a:ext cx="3500804" cy="1642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BB375C-4D9A-18F2-29A4-08FCB71E0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7" y="3998320"/>
            <a:ext cx="6462053" cy="13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06F9B-08BF-86EE-D310-F7A5CA13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DF49AC-7C28-23D4-BEB9-E126D2EF1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" dirty="0"/>
              <a:t>Una función siempre devuelve un valor. La función utiliza la palabra clave </a:t>
            </a:r>
            <a:r>
              <a:rPr lang="es-ES" dirty="0" err="1"/>
              <a:t>return</a:t>
            </a:r>
            <a:r>
              <a:rPr lang="es-ES" dirty="0"/>
              <a:t>  para devolver un valor; si no desea devolver ningún valor, se devolverá el valor predeterminado </a:t>
            </a:r>
            <a:r>
              <a:rPr lang="es-ES" dirty="0" err="1"/>
              <a:t>None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Si la función devuelve un valor podemos asignarla a una variable, y en esta variable se guardará lo que sea que retorne la función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FDA6E8-14B1-FDC4-1B8B-AFDF319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93" y="1598519"/>
            <a:ext cx="4887032" cy="9720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B5C5BD-24C5-8937-C3E6-81A5BA39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62" y="2912813"/>
            <a:ext cx="3401965" cy="35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F78AF47-94CC-4AB8-5075-D29C6ADC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34" y="4222530"/>
            <a:ext cx="2767962" cy="24415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24F05C-CCB5-3C75-95B9-B85EC523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83D5D-BDDE-542F-AFC8-D69A623A6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256306"/>
            <a:ext cx="5181600" cy="481476"/>
          </a:xfrm>
        </p:spPr>
        <p:txBody>
          <a:bodyPr/>
          <a:lstStyle/>
          <a:p>
            <a:r>
              <a:rPr lang="es-CO" dirty="0"/>
              <a:t>A tener en cuenta: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6D5C10-E4A1-CC05-6076-33871DCCD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346" y="2099779"/>
            <a:ext cx="5181600" cy="3851606"/>
          </a:xfrm>
        </p:spPr>
        <p:txBody>
          <a:bodyPr/>
          <a:lstStyle/>
          <a:p>
            <a:pPr algn="just"/>
            <a:r>
              <a:rPr lang="es-ES" b="0" i="0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Puedes definir valores predeterminados para los parámetros, de esa manera Python interpretará que el valor de ese parámetro es el predeterminado si no se proporciona ninguno.</a:t>
            </a:r>
            <a:endParaRPr lang="es-CO" dirty="0">
              <a:solidFill>
                <a:srgbClr val="595959"/>
              </a:solidFill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EC607CA4-46BC-C421-05B2-F694AC80D8D2}"/>
              </a:ext>
            </a:extLst>
          </p:cNvPr>
          <p:cNvSpPr txBox="1">
            <a:spLocks/>
          </p:cNvSpPr>
          <p:nvPr/>
        </p:nvSpPr>
        <p:spPr>
          <a:xfrm>
            <a:off x="6331225" y="1256306"/>
            <a:ext cx="5181600" cy="385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CO" dirty="0">
              <a:solidFill>
                <a:srgbClr val="595959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1B1EDC-F08B-D239-1468-2911516E21FC}"/>
              </a:ext>
            </a:extLst>
          </p:cNvPr>
          <p:cNvSpPr txBox="1"/>
          <p:nvPr/>
        </p:nvSpPr>
        <p:spPr>
          <a:xfrm>
            <a:off x="6666504" y="1499614"/>
            <a:ext cx="518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Las variables definidas dentro de una función solo existen dentro del ámbito de esa función.</a:t>
            </a:r>
            <a:endParaRPr lang="es-CO" sz="2400" dirty="0">
              <a:solidFill>
                <a:srgbClr val="595959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A8DD034-BE19-5B86-9476-5F4E6C51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04" y="2813315"/>
            <a:ext cx="4264093" cy="2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1D88A-E13C-6AFD-6ACC-2D93165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 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5F588-BCAC-EAFC-2993-EDBF8B37B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11058786" cy="3008133"/>
          </a:xfrm>
        </p:spPr>
        <p:txBody>
          <a:bodyPr/>
          <a:lstStyle/>
          <a:p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Una biblioteca en Python es un conjunto de módulos o archivos que contienen código Python relacionado y puede proporcionar funcionalidad adicional para realizar tareas específicas. Algunos ejemplos populares de bibliotecas en Python son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math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NumPy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Random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Machine, Time entre otros.</a:t>
            </a:r>
          </a:p>
          <a:p>
            <a:r>
              <a:rPr lang="es-CO" dirty="0">
                <a:solidFill>
                  <a:srgbClr val="595959"/>
                </a:solidFill>
                <a:latin typeface="Söhne"/>
              </a:rPr>
              <a:t>Para hacer uso de una librería debemos usar la palabra reservada </a:t>
            </a:r>
            <a:r>
              <a:rPr lang="es-CO" b="1" dirty="0" err="1">
                <a:solidFill>
                  <a:srgbClr val="595959"/>
                </a:solidFill>
                <a:latin typeface="Söhne"/>
              </a:rPr>
              <a:t>import</a:t>
            </a:r>
            <a:r>
              <a:rPr lang="es-CO" b="1" dirty="0">
                <a:solidFill>
                  <a:srgbClr val="595959"/>
                </a:solidFill>
                <a:latin typeface="Söhne"/>
              </a:rPr>
              <a:t>.</a:t>
            </a:r>
          </a:p>
          <a:p>
            <a:r>
              <a:rPr lang="es-CO" dirty="0">
                <a:solidFill>
                  <a:srgbClr val="595959"/>
                </a:solidFill>
                <a:latin typeface="Söhne"/>
              </a:rPr>
              <a:t>La siguiente línea de código importa la librería </a:t>
            </a:r>
            <a:r>
              <a:rPr lang="es-CO" dirty="0" err="1">
                <a:solidFill>
                  <a:srgbClr val="595959"/>
                </a:solidFill>
                <a:latin typeface="Söhne"/>
              </a:rPr>
              <a:t>math</a:t>
            </a:r>
            <a:r>
              <a:rPr lang="es-CO" dirty="0">
                <a:solidFill>
                  <a:srgbClr val="595959"/>
                </a:solidFill>
                <a:latin typeface="Söhne"/>
              </a:rPr>
              <a:t> al script de trabajo y la usa para sacar la raíz cuadrada de 64.</a:t>
            </a:r>
          </a:p>
          <a:p>
            <a:endParaRPr lang="es-ES" dirty="0">
              <a:solidFill>
                <a:srgbClr val="595959"/>
              </a:solidFill>
              <a:latin typeface="Söhn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4120CE-6FDF-DA22-5377-29D5DF80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30" y="4675829"/>
            <a:ext cx="3259480" cy="14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29423-2423-6464-05DE-9AEA535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85E4B-8DAA-6EA3-1DF1-0D7FFAAB8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5" y="1825626"/>
            <a:ext cx="10698479" cy="3851606"/>
          </a:xfrm>
        </p:spPr>
        <p:txBody>
          <a:bodyPr/>
          <a:lstStyle/>
          <a:p>
            <a:pPr algn="just"/>
            <a:r>
              <a:rPr lang="es-ES" b="0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La orden</a:t>
            </a:r>
            <a:r>
              <a:rPr lang="es-ES" b="1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s-ES" b="1" i="0" dirty="0" err="1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from</a:t>
            </a:r>
            <a:r>
              <a:rPr lang="es-ES" b="1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 (module) </a:t>
            </a:r>
            <a:r>
              <a:rPr lang="es-ES" b="1" i="0" dirty="0" err="1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import</a:t>
            </a:r>
            <a:r>
              <a:rPr lang="es-ES" b="0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 nos permitirá importar determinadas funciones de un módulo y no el modulo completo.</a:t>
            </a:r>
            <a:endParaRPr lang="es-CO" dirty="0">
              <a:solidFill>
                <a:srgbClr val="59595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B1A27-868C-C213-96F3-63C9ECAD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49" y="2721970"/>
            <a:ext cx="5286873" cy="35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68E34-B36A-E900-4124-2B89204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 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41A280-EA26-4FA6-A2A8-DD251A6B7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0954" y="1256306"/>
            <a:ext cx="10847771" cy="4427042"/>
          </a:xfrm>
        </p:spPr>
        <p:txBody>
          <a:bodyPr/>
          <a:lstStyle/>
          <a:p>
            <a:pPr algn="just"/>
            <a:r>
              <a:rPr lang="es-ES" i="0" dirty="0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Para saber todas las funciones de un módulo podemos hacerlo mediante el siguiente código, en este caso pongo </a:t>
            </a:r>
            <a:r>
              <a:rPr lang="es-ES" i="0" dirty="0" err="1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math</a:t>
            </a:r>
            <a:r>
              <a:rPr lang="es-ES" i="0" dirty="0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 de ejemplo: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A9C316-07D2-9D30-8D3F-83BC7D0C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16" y="2643554"/>
            <a:ext cx="8866279" cy="33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0863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51D9CC6387B4BA485D72A2CB95580" ma:contentTypeVersion="8" ma:contentTypeDescription="Create a new document." ma:contentTypeScope="" ma:versionID="439218f9fb54f11818a2d1f13def84af">
  <xsd:schema xmlns:xsd="http://www.w3.org/2001/XMLSchema" xmlns:xs="http://www.w3.org/2001/XMLSchema" xmlns:p="http://schemas.microsoft.com/office/2006/metadata/properties" xmlns:ns2="b2f86dd7-c612-4075-9056-e01ca081dec3" targetNamespace="http://schemas.microsoft.com/office/2006/metadata/properties" ma:root="true" ma:fieldsID="9c449413f8bf3dd49edc3e8da17e9625" ns2:_="">
    <xsd:import namespace="b2f86dd7-c612-4075-9056-e01ca081de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86dd7-c612-4075-9056-e01ca081de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C8B46C-42A4-4D7A-8741-32DB6792AC82}"/>
</file>

<file path=customXml/itemProps2.xml><?xml version="1.0" encoding="utf-8"?>
<ds:datastoreItem xmlns:ds="http://schemas.openxmlformats.org/officeDocument/2006/customXml" ds:itemID="{88268A1F-9FC1-4354-AE0B-8CC82336C62D}"/>
</file>

<file path=customXml/itemProps3.xml><?xml version="1.0" encoding="utf-8"?>
<ds:datastoreItem xmlns:ds="http://schemas.openxmlformats.org/officeDocument/2006/customXml" ds:itemID="{77A60D59-6BB0-4F61-962D-9CE6680A083D}"/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753</Words>
  <Application>Microsoft Office PowerPoint</Application>
  <PresentationFormat>Panorámica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15</vt:i4>
      </vt:variant>
    </vt:vector>
  </HeadingPairs>
  <TitlesOfParts>
    <vt:vector size="28" baseType="lpstr">
      <vt:lpstr>Söhne</vt:lpstr>
      <vt:lpstr>Arial</vt:lpstr>
      <vt:lpstr>Arial Narrow</vt:lpstr>
      <vt:lpstr>Calibri</vt:lpstr>
      <vt:lpstr>Helvetica</vt:lpstr>
      <vt:lpstr>Lato</vt:lpstr>
      <vt:lpstr>Times New Roman</vt:lpstr>
      <vt:lpstr>Verdana</vt:lpstr>
      <vt:lpstr>1_Diseño personalizado</vt:lpstr>
      <vt:lpstr>4_Diseño personalizado</vt:lpstr>
      <vt:lpstr>Diseño personalizado</vt:lpstr>
      <vt:lpstr>2_Diseño personalizado</vt:lpstr>
      <vt:lpstr>3_Diseño personalizado</vt:lpstr>
      <vt:lpstr>MICROCONTROLADORES</vt:lpstr>
      <vt:lpstr>1. Funciones</vt:lpstr>
      <vt:lpstr>1.Funciones</vt:lpstr>
      <vt:lpstr>1. Funciones</vt:lpstr>
      <vt:lpstr>1.Funciones</vt:lpstr>
      <vt:lpstr>1.Funciones</vt:lpstr>
      <vt:lpstr>2. Librerías</vt:lpstr>
      <vt:lpstr>2.Librerías</vt:lpstr>
      <vt:lpstr>2. Librerías</vt:lpstr>
      <vt:lpstr>3. ESP32 – Micropython</vt:lpstr>
      <vt:lpstr>3. ESP32 – Micropython</vt:lpstr>
      <vt:lpstr>3. ESP32 – Micropython</vt:lpstr>
      <vt:lpstr>3. ESP32 – Micropython</vt:lpstr>
      <vt:lpstr>4.Referencias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López García</dc:creator>
  <cp:lastModifiedBy>YE JM</cp:lastModifiedBy>
  <cp:revision>57</cp:revision>
  <dcterms:created xsi:type="dcterms:W3CDTF">2020-02-18T21:49:27Z</dcterms:created>
  <dcterms:modified xsi:type="dcterms:W3CDTF">2023-08-22T21:39:43Z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0x01010045951D9CC6387B4BA485D72A2CB95580</vt:lpwstr>
  </property>
</Properties>
</file>